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7" r:id="rId3"/>
    <p:sldId id="262" r:id="rId4"/>
    <p:sldId id="266" r:id="rId5"/>
    <p:sldId id="265" r:id="rId6"/>
    <p:sldId id="258" r:id="rId7"/>
    <p:sldId id="259" r:id="rId8"/>
    <p:sldId id="261" r:id="rId9"/>
    <p:sldId id="264" r:id="rId10"/>
    <p:sldId id="260" r:id="rId11"/>
    <p:sldId id="263"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8" autoAdjust="0"/>
    <p:restoredTop sz="98462" autoAdjust="0"/>
  </p:normalViewPr>
  <p:slideViewPr>
    <p:cSldViewPr snapToGrid="0" snapToObjects="1">
      <p:cViewPr>
        <p:scale>
          <a:sx n="81" d="100"/>
          <a:sy n="81" d="100"/>
        </p:scale>
        <p:origin x="-616" y="-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A9705E-A424-524D-90A1-CCEFBDBF11CE}" type="datetimeFigureOut">
              <a:rPr lang="en-US" smtClean="0"/>
              <a:t>10/18/11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E10AEF-5CE5-8E4B-B2CF-5F067D6E2955}" type="slidenum">
              <a:rPr lang="en-US" smtClean="0"/>
              <a:t>‹#›</a:t>
            </a:fld>
            <a:endParaRPr lang="en-US"/>
          </a:p>
        </p:txBody>
      </p:sp>
    </p:spTree>
    <p:extLst>
      <p:ext uri="{BB962C8B-B14F-4D97-AF65-F5344CB8AC3E}">
        <p14:creationId xmlns:p14="http://schemas.microsoft.com/office/powerpoint/2010/main" val="2485806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10/18/11</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10/18/11</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10/18/11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10/18/11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10/18/11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10/18/11</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10/18/11</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r>
              <a:rPr lang="en-US" dirty="0" smtClean="0"/>
              <a:t>By: Ashley Morissette</a:t>
            </a:r>
          </a:p>
          <a:p>
            <a:r>
              <a:rPr lang="en-US" dirty="0" smtClean="0"/>
              <a:t>ED 7201</a:t>
            </a:r>
          </a:p>
          <a:p>
            <a:r>
              <a:rPr lang="en-US" dirty="0" smtClean="0"/>
              <a:t>Dr. O’Connor-</a:t>
            </a:r>
            <a:r>
              <a:rPr lang="en-US" dirty="0" err="1" smtClean="0"/>
              <a:t>Petruso</a:t>
            </a:r>
            <a:endParaRPr lang="en-US" dirty="0" smtClean="0"/>
          </a:p>
          <a:p>
            <a:r>
              <a:rPr lang="en-US" dirty="0" smtClean="0"/>
              <a:t>Fall 2011</a:t>
            </a:r>
            <a:endParaRPr lang="en-US" dirty="0"/>
          </a:p>
        </p:txBody>
      </p:sp>
      <p:sp>
        <p:nvSpPr>
          <p:cNvPr id="4" name="Title 3"/>
          <p:cNvSpPr>
            <a:spLocks noGrp="1"/>
          </p:cNvSpPr>
          <p:nvPr>
            <p:ph type="title"/>
          </p:nvPr>
        </p:nvSpPr>
        <p:spPr>
          <a:xfrm>
            <a:off x="457200" y="1651000"/>
            <a:ext cx="6324600" cy="2540000"/>
          </a:xfrm>
        </p:spPr>
        <p:txBody>
          <a:bodyPr/>
          <a:lstStyle/>
          <a:p>
            <a:r>
              <a:rPr lang="en-US" dirty="0" smtClean="0"/>
              <a:t>An art therapy approach to behavior modification</a:t>
            </a:r>
            <a:endParaRPr lang="en-US" dirty="0"/>
          </a:p>
        </p:txBody>
      </p:sp>
    </p:spTree>
    <p:extLst>
      <p:ext uri="{BB962C8B-B14F-4D97-AF65-F5344CB8AC3E}">
        <p14:creationId xmlns:p14="http://schemas.microsoft.com/office/powerpoint/2010/main" val="18719247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solidFill>
                  <a:srgbClr val="BF974D"/>
                </a:solidFill>
              </a:rPr>
              <a:t>Research Hypothesis 1: </a:t>
            </a:r>
            <a:r>
              <a:rPr lang="en-US" sz="2800" dirty="0" smtClean="0"/>
              <a:t>By implementing art therapy practices to 15 students at PS X for 45 minutes a day, 3 days a week, for 6 weeks, students will increase their on-task behavior and positive social skills. </a:t>
            </a:r>
          </a:p>
        </p:txBody>
      </p:sp>
      <p:sp>
        <p:nvSpPr>
          <p:cNvPr id="3" name="Title 2"/>
          <p:cNvSpPr>
            <a:spLocks noGrp="1"/>
          </p:cNvSpPr>
          <p:nvPr>
            <p:ph type="title"/>
          </p:nvPr>
        </p:nvSpPr>
        <p:spPr/>
        <p:txBody>
          <a:bodyPr/>
          <a:lstStyle/>
          <a:p>
            <a:r>
              <a:rPr lang="en-US" sz="3600" dirty="0" smtClean="0"/>
              <a:t>hypothesis</a:t>
            </a:r>
            <a:endParaRPr lang="en-US" sz="3600" dirty="0"/>
          </a:p>
        </p:txBody>
      </p:sp>
    </p:spTree>
    <p:extLst>
      <p:ext uri="{BB962C8B-B14F-4D97-AF65-F5344CB8AC3E}">
        <p14:creationId xmlns:p14="http://schemas.microsoft.com/office/powerpoint/2010/main" val="398507361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1587" y="1595306"/>
            <a:ext cx="8407893" cy="5283406"/>
          </a:xfrm>
        </p:spPr>
        <p:txBody>
          <a:bodyPr>
            <a:noAutofit/>
          </a:bodyPr>
          <a:lstStyle/>
          <a:p>
            <a:pPr>
              <a:buFont typeface="Wingdings" charset="2"/>
              <a:buChar char="u"/>
            </a:pPr>
            <a:r>
              <a:rPr lang="en-US" sz="1400" dirty="0" err="1"/>
              <a:t>Adu-Agyem</a:t>
            </a:r>
            <a:r>
              <a:rPr lang="en-US" sz="1400" dirty="0"/>
              <a:t>, J. (2009</a:t>
            </a:r>
            <a:r>
              <a:rPr lang="en-US" sz="1400" dirty="0" smtClean="0"/>
              <a:t>). Enhancing </a:t>
            </a:r>
            <a:r>
              <a:rPr lang="en-US" sz="1400" dirty="0"/>
              <a:t>children's learning: The art perspective. 	</a:t>
            </a:r>
            <a:r>
              <a:rPr lang="en-US" sz="1400" i="1" dirty="0"/>
              <a:t>International Journal of Education through Art, 5.2-3.</a:t>
            </a:r>
            <a:r>
              <a:rPr lang="en-US" sz="1400" dirty="0"/>
              <a:t> 143-</a:t>
            </a:r>
            <a:r>
              <a:rPr lang="en-US" sz="1400" dirty="0" smtClean="0"/>
              <a:t>155</a:t>
            </a:r>
          </a:p>
          <a:p>
            <a:pPr>
              <a:buFont typeface="Wingdings" charset="2"/>
              <a:buChar char="u"/>
            </a:pPr>
            <a:endParaRPr lang="en-US" sz="1400" dirty="0"/>
          </a:p>
          <a:p>
            <a:pPr lvl="0">
              <a:buFont typeface="Wingdings" charset="2"/>
              <a:buChar char="u"/>
            </a:pPr>
            <a:r>
              <a:rPr lang="en-US" sz="1400" dirty="0" smtClean="0"/>
              <a:t>Derby</a:t>
            </a:r>
            <a:r>
              <a:rPr lang="en-US" sz="1400" dirty="0"/>
              <a:t>, J. (</a:t>
            </a:r>
            <a:r>
              <a:rPr lang="en-US" sz="1400" dirty="0" smtClean="0"/>
              <a:t>2011). Disability </a:t>
            </a:r>
            <a:r>
              <a:rPr lang="en-US" sz="1400" dirty="0"/>
              <a:t>studies and art education. </a:t>
            </a:r>
            <a:r>
              <a:rPr lang="en-US" sz="1400" i="1" dirty="0"/>
              <a:t>Studies in Art Education: </a:t>
            </a:r>
            <a:r>
              <a:rPr lang="en-US" sz="1400" i="1" dirty="0" smtClean="0"/>
              <a:t>A</a:t>
            </a:r>
            <a:r>
              <a:rPr lang="en-US" sz="1400" dirty="0"/>
              <a:t> </a:t>
            </a:r>
            <a:r>
              <a:rPr lang="en-US" sz="1400" dirty="0" smtClean="0"/>
              <a:t>	</a:t>
            </a:r>
            <a:r>
              <a:rPr lang="en-US" sz="1400" i="1" dirty="0" smtClean="0"/>
              <a:t>Journal </a:t>
            </a:r>
            <a:r>
              <a:rPr lang="en-US" sz="1400" i="1" dirty="0"/>
              <a:t>of Issues and Research, (52)</a:t>
            </a:r>
            <a:r>
              <a:rPr lang="en-US" sz="1400" dirty="0"/>
              <a:t> 94-</a:t>
            </a:r>
            <a:r>
              <a:rPr lang="en-US" sz="1400" dirty="0" smtClean="0"/>
              <a:t>111</a:t>
            </a:r>
          </a:p>
          <a:p>
            <a:pPr lvl="0">
              <a:buFont typeface="Wingdings" charset="2"/>
              <a:buChar char="u"/>
            </a:pPr>
            <a:endParaRPr lang="en-US" sz="1400" dirty="0" smtClean="0"/>
          </a:p>
          <a:p>
            <a:pPr lvl="0">
              <a:buFont typeface="Wingdings" charset="2"/>
              <a:buChar char="u"/>
            </a:pPr>
            <a:r>
              <a:rPr lang="en-US" sz="1400" dirty="0"/>
              <a:t>Dunn-Snow, P. (1999). A school inclusion approach: Evaluating embedded  </a:t>
            </a:r>
          </a:p>
          <a:p>
            <a:pPr marL="45720" indent="0">
              <a:buNone/>
            </a:pPr>
            <a:r>
              <a:rPr lang="en-US" sz="1400" dirty="0"/>
              <a:t>	assessment within the context of multicultural group art experiences. </a:t>
            </a:r>
            <a:r>
              <a:rPr lang="en-US" sz="1400" i="1" dirty="0"/>
              <a:t>Delta  </a:t>
            </a:r>
            <a:r>
              <a:rPr lang="en-US" sz="1400" i="1" dirty="0" smtClean="0"/>
              <a:t>         	Kappa Gamma Bulletin</a:t>
            </a:r>
            <a:r>
              <a:rPr lang="en-US" sz="1400" dirty="0" smtClean="0"/>
              <a:t>. </a:t>
            </a:r>
            <a:r>
              <a:rPr lang="en-US" sz="1400" i="1" dirty="0" smtClean="0"/>
              <a:t>66</a:t>
            </a:r>
            <a:r>
              <a:rPr lang="en-US" sz="1400" dirty="0" smtClean="0"/>
              <a:t>(1) 41-50. </a:t>
            </a:r>
          </a:p>
          <a:p>
            <a:pPr marL="45720" indent="0">
              <a:buNone/>
            </a:pPr>
            <a:endParaRPr lang="en-US" sz="1400" dirty="0" smtClean="0"/>
          </a:p>
          <a:p>
            <a:pPr lvl="0">
              <a:buFont typeface="Wingdings" charset="2"/>
              <a:buChar char="u"/>
            </a:pPr>
            <a:r>
              <a:rPr lang="en-US" sz="1400" dirty="0" err="1"/>
              <a:t>Epp</a:t>
            </a:r>
            <a:r>
              <a:rPr lang="en-US" sz="1400" dirty="0"/>
              <a:t>, K.M. (2008). Outcome-based evaluation of a social skills program </a:t>
            </a:r>
            <a:r>
              <a:rPr lang="en-US" sz="1400" dirty="0" smtClean="0"/>
              <a:t>using </a:t>
            </a:r>
          </a:p>
          <a:p>
            <a:pPr marL="45720" indent="0">
              <a:buNone/>
            </a:pPr>
            <a:r>
              <a:rPr lang="en-US" sz="1400" dirty="0" smtClean="0"/>
              <a:t>	art </a:t>
            </a:r>
            <a:r>
              <a:rPr lang="en-US" sz="1400" dirty="0"/>
              <a:t>therapy and group therapy for children on the autism spectrum. </a:t>
            </a:r>
            <a:r>
              <a:rPr lang="en-US" sz="1400" i="1" dirty="0"/>
              <a:t>Children &amp; </a:t>
            </a:r>
            <a:r>
              <a:rPr lang="en-US" sz="1400" i="1" dirty="0" smtClean="0"/>
              <a:t>	Schools</a:t>
            </a:r>
            <a:r>
              <a:rPr lang="en-US" sz="1400" i="1" dirty="0"/>
              <a:t>, 30</a:t>
            </a:r>
            <a:r>
              <a:rPr lang="en-US" sz="1400" dirty="0"/>
              <a:t>(1) 27-36. </a:t>
            </a:r>
            <a:endParaRPr lang="en-US" sz="1400" dirty="0" smtClean="0"/>
          </a:p>
          <a:p>
            <a:pPr marL="45720" indent="0">
              <a:buNone/>
            </a:pPr>
            <a:endParaRPr lang="en-US" sz="1400" dirty="0" smtClean="0"/>
          </a:p>
          <a:p>
            <a:pPr>
              <a:buFont typeface="Wingdings" charset="2"/>
              <a:buChar char="u"/>
            </a:pPr>
            <a:r>
              <a:rPr lang="en-US" sz="1400" dirty="0" err="1" smtClean="0"/>
              <a:t>Freilich</a:t>
            </a:r>
            <a:r>
              <a:rPr lang="en-US" sz="1400" dirty="0" smtClean="0"/>
              <a:t>, R., &amp; </a:t>
            </a:r>
            <a:r>
              <a:rPr lang="en-US" sz="1400" dirty="0" err="1" smtClean="0"/>
              <a:t>Shectman</a:t>
            </a:r>
            <a:r>
              <a:rPr lang="en-US" sz="1400" dirty="0" smtClean="0"/>
              <a:t>, Z. (2010). The contribution of art therapy to the social, emotional, and academic adjustment of children with learning disabilities. </a:t>
            </a:r>
            <a:r>
              <a:rPr lang="en-US" sz="1400" i="1" dirty="0" smtClean="0"/>
              <a:t>The Arts in Psychotherapy, 37</a:t>
            </a:r>
            <a:r>
              <a:rPr lang="en-US" sz="1400" dirty="0" smtClean="0"/>
              <a:t>(2010), 97-105      </a:t>
            </a:r>
          </a:p>
          <a:p>
            <a:pPr>
              <a:buFont typeface="Wingdings" charset="2"/>
              <a:buChar char="u"/>
            </a:pPr>
            <a:endParaRPr lang="en-US" sz="1400" dirty="0" smtClean="0"/>
          </a:p>
          <a:p>
            <a:pPr lvl="0">
              <a:buFont typeface="Wingdings" charset="2"/>
              <a:buChar char="u"/>
            </a:pPr>
            <a:r>
              <a:rPr lang="en-US" sz="1400" dirty="0" smtClean="0"/>
              <a:t>Frost</a:t>
            </a:r>
            <a:r>
              <a:rPr lang="en-US" sz="1400" dirty="0"/>
              <a:t>, J.L. (2005). Lessons from disasters: Play, work, and the creative arts. </a:t>
            </a:r>
          </a:p>
          <a:p>
            <a:pPr marL="45720" indent="0">
              <a:buNone/>
            </a:pPr>
            <a:r>
              <a:rPr lang="en-US" sz="1400" dirty="0" smtClean="0"/>
              <a:t>	  </a:t>
            </a:r>
            <a:r>
              <a:rPr lang="en-US" sz="1400" i="1" dirty="0"/>
              <a:t>Childhood Education, 82</a:t>
            </a:r>
            <a:r>
              <a:rPr lang="en-US" sz="1400" dirty="0"/>
              <a:t>(1) 2-8. </a:t>
            </a:r>
            <a:endParaRPr lang="en-US" sz="1400" dirty="0" smtClean="0"/>
          </a:p>
          <a:p>
            <a:endParaRPr lang="en-US" sz="1400" dirty="0"/>
          </a:p>
        </p:txBody>
      </p:sp>
      <p:sp>
        <p:nvSpPr>
          <p:cNvPr id="3" name="Title 2"/>
          <p:cNvSpPr>
            <a:spLocks noGrp="1"/>
          </p:cNvSpPr>
          <p:nvPr>
            <p:ph type="title"/>
          </p:nvPr>
        </p:nvSpPr>
        <p:spPr/>
        <p:txBody>
          <a:bodyPr/>
          <a:lstStyle/>
          <a:p>
            <a:r>
              <a:rPr lang="en-US" sz="3600" dirty="0" smtClean="0"/>
              <a:t>references</a:t>
            </a:r>
            <a:endParaRPr lang="en-US" sz="3600" dirty="0"/>
          </a:p>
        </p:txBody>
      </p:sp>
    </p:spTree>
    <p:extLst>
      <p:ext uri="{BB962C8B-B14F-4D97-AF65-F5344CB8AC3E}">
        <p14:creationId xmlns:p14="http://schemas.microsoft.com/office/powerpoint/2010/main" val="17435029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charset="2"/>
              <a:buChar char="u"/>
            </a:pPr>
            <a:r>
              <a:rPr lang="en-US" sz="1400" dirty="0" smtClean="0"/>
              <a:t> </a:t>
            </a:r>
            <a:r>
              <a:rPr lang="en-US" sz="1400" dirty="0" err="1" smtClean="0"/>
              <a:t>Malchiodi</a:t>
            </a:r>
            <a:r>
              <a:rPr lang="en-US" sz="1400" dirty="0" smtClean="0"/>
              <a:t>, C. (2007). The art therapy sourcebook.(2</a:t>
            </a:r>
            <a:r>
              <a:rPr lang="en-US" sz="1400" baseline="30000" dirty="0" smtClean="0"/>
              <a:t>nd</a:t>
            </a:r>
            <a:r>
              <a:rPr lang="en-US" sz="1400" dirty="0" smtClean="0"/>
              <a:t> ed.)</a:t>
            </a:r>
          </a:p>
          <a:p>
            <a:pPr marL="365760" lvl="1" indent="0">
              <a:buNone/>
            </a:pPr>
            <a:r>
              <a:rPr lang="en-US" sz="1400" dirty="0" smtClean="0"/>
              <a:t>          New York, NY: McGraw Hill</a:t>
            </a:r>
          </a:p>
          <a:p>
            <a:pPr marL="365760" lvl="1" indent="0">
              <a:buNone/>
            </a:pPr>
            <a:endParaRPr lang="en-US" sz="1400" dirty="0" smtClean="0"/>
          </a:p>
          <a:p>
            <a:pPr>
              <a:buFont typeface="Wingdings" charset="2"/>
              <a:buChar char="u"/>
            </a:pPr>
            <a:r>
              <a:rPr lang="en-US" sz="1400" dirty="0" err="1"/>
              <a:t>Furniss</a:t>
            </a:r>
            <a:r>
              <a:rPr lang="en-US" sz="1400" dirty="0"/>
              <a:t>, G. (2008). Designing art lessons for children with Asperger's syndrome. </a:t>
            </a:r>
            <a:r>
              <a:rPr lang="en-US" sz="1400" dirty="0" smtClean="0"/>
              <a:t>	</a:t>
            </a:r>
            <a:r>
              <a:rPr lang="en-US" sz="1400" i="1" dirty="0" err="1" smtClean="0"/>
              <a:t>SchoolArts</a:t>
            </a:r>
            <a:r>
              <a:rPr lang="en-US" sz="1400" i="1" dirty="0"/>
              <a:t>. </a:t>
            </a:r>
          </a:p>
          <a:p>
            <a:pPr>
              <a:buFont typeface="Wingdings" charset="2"/>
              <a:buChar char="u"/>
            </a:pPr>
            <a:endParaRPr lang="en-US" sz="1400" dirty="0"/>
          </a:p>
          <a:p>
            <a:pPr lvl="0">
              <a:buFont typeface="Wingdings" charset="2"/>
              <a:buChar char="u"/>
            </a:pPr>
            <a:r>
              <a:rPr lang="en-US" sz="1400" dirty="0"/>
              <a:t>Henley, D. (1998). Art therapy in a socialization program for children with attention 	deficit hyperactivity disorder. </a:t>
            </a:r>
            <a:r>
              <a:rPr lang="en-US" sz="1400" i="1" dirty="0"/>
              <a:t>American Journal of Art Therapy, 37</a:t>
            </a:r>
            <a:r>
              <a:rPr lang="en-US" sz="1400" dirty="0"/>
              <a:t>. </a:t>
            </a:r>
          </a:p>
          <a:p>
            <a:pPr lvl="0">
              <a:buFont typeface="Wingdings" charset="2"/>
              <a:buChar char="u"/>
            </a:pPr>
            <a:endParaRPr lang="en-US" sz="1400" dirty="0"/>
          </a:p>
          <a:p>
            <a:pPr>
              <a:buFont typeface="Wingdings" charset="2"/>
              <a:buChar char="u"/>
            </a:pPr>
            <a:r>
              <a:rPr lang="en-US" sz="1400" dirty="0"/>
              <a:t>Henley, D. (1998). Facilitating socialization within a therapeutic camp setting for children with attention deficits utilizing the expressive therapies. </a:t>
            </a:r>
            <a:r>
              <a:rPr lang="en-US" sz="1400" i="1" dirty="0"/>
              <a:t>American Journal of Art Therapy</a:t>
            </a:r>
            <a:r>
              <a:rPr lang="en-US" sz="1400" dirty="0"/>
              <a:t>, </a:t>
            </a:r>
            <a:r>
              <a:rPr lang="en-US" sz="1400" i="1" dirty="0"/>
              <a:t>38</a:t>
            </a:r>
            <a:r>
              <a:rPr lang="en-US" sz="1400" dirty="0"/>
              <a:t> (2) 40-50.</a:t>
            </a:r>
          </a:p>
          <a:p>
            <a:pPr lvl="0">
              <a:buFont typeface="Wingdings" charset="2"/>
              <a:buChar char="u"/>
            </a:pPr>
            <a:endParaRPr lang="en-US" sz="1400" dirty="0"/>
          </a:p>
          <a:p>
            <a:pPr lvl="0">
              <a:buFont typeface="Wingdings" charset="2"/>
              <a:buChar char="u"/>
            </a:pPr>
            <a:r>
              <a:rPr lang="en-US" sz="1400" dirty="0" err="1"/>
              <a:t>Nisenson</a:t>
            </a:r>
            <a:r>
              <a:rPr lang="en-US" sz="1400" dirty="0"/>
              <a:t>, K. (2008).  Arts for healing: The importance of integrated music and art 	in therapy and special education. </a:t>
            </a:r>
            <a:r>
              <a:rPr lang="en-US" sz="1400" i="1" dirty="0"/>
              <a:t>Exceptional Parent, 38.3 </a:t>
            </a:r>
            <a:r>
              <a:rPr lang="en-US" sz="1400" dirty="0"/>
              <a:t> 42-44</a:t>
            </a:r>
            <a:r>
              <a:rPr lang="en-US" sz="1400" dirty="0" smtClean="0"/>
              <a:t>.</a:t>
            </a:r>
            <a:endParaRPr lang="en-US" sz="1400"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7258478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957196"/>
            <a:ext cx="8407893" cy="3710179"/>
          </a:xfrm>
        </p:spPr>
        <p:txBody>
          <a:bodyPr>
            <a:normAutofit fontScale="92500" lnSpcReduction="10000"/>
          </a:bodyPr>
          <a:lstStyle/>
          <a:p>
            <a:pPr>
              <a:buFont typeface="Wingdings" charset="2"/>
              <a:buChar char="u"/>
            </a:pPr>
            <a:r>
              <a:rPr lang="en-US" sz="2800" dirty="0" smtClean="0"/>
              <a:t>Introduction</a:t>
            </a:r>
          </a:p>
          <a:p>
            <a:pPr>
              <a:buFont typeface="Wingdings" charset="2"/>
              <a:buChar char="u"/>
            </a:pPr>
            <a:r>
              <a:rPr lang="en-US" sz="2800" dirty="0" smtClean="0"/>
              <a:t>Why Art Therapy?</a:t>
            </a:r>
          </a:p>
          <a:p>
            <a:pPr>
              <a:buFont typeface="Wingdings" charset="2"/>
              <a:buChar char="u"/>
            </a:pPr>
            <a:r>
              <a:rPr lang="en-US" sz="2800" dirty="0" smtClean="0"/>
              <a:t>Pros and Cons</a:t>
            </a:r>
          </a:p>
          <a:p>
            <a:pPr>
              <a:buFont typeface="Wingdings" charset="2"/>
              <a:buChar char="u"/>
            </a:pPr>
            <a:r>
              <a:rPr lang="en-US" sz="2800" dirty="0" smtClean="0"/>
              <a:t>Statement of the Problem</a:t>
            </a:r>
            <a:endParaRPr lang="en-US" sz="2800" dirty="0"/>
          </a:p>
          <a:p>
            <a:pPr>
              <a:buFont typeface="Wingdings" charset="2"/>
              <a:buChar char="u"/>
            </a:pPr>
            <a:r>
              <a:rPr lang="en-US" sz="2800" dirty="0" smtClean="0"/>
              <a:t>Review of Related Literature</a:t>
            </a:r>
          </a:p>
          <a:p>
            <a:pPr>
              <a:buFont typeface="Wingdings" charset="2"/>
              <a:buChar char="u"/>
            </a:pPr>
            <a:r>
              <a:rPr lang="en-US" sz="2800" dirty="0" smtClean="0"/>
              <a:t>Current Instructional Strategies</a:t>
            </a:r>
            <a:endParaRPr lang="en-US" sz="2800" dirty="0"/>
          </a:p>
          <a:p>
            <a:pPr>
              <a:buFont typeface="Wingdings" charset="2"/>
              <a:buChar char="u"/>
            </a:pPr>
            <a:r>
              <a:rPr lang="en-US" sz="2800" dirty="0" smtClean="0"/>
              <a:t>Hypothesis</a:t>
            </a:r>
            <a:endParaRPr lang="en-US" sz="2800" dirty="0"/>
          </a:p>
          <a:p>
            <a:pPr>
              <a:buFont typeface="Wingdings" charset="2"/>
              <a:buChar char="u"/>
            </a:pPr>
            <a:r>
              <a:rPr lang="en-US" sz="2800" dirty="0" smtClean="0"/>
              <a:t>References</a:t>
            </a:r>
          </a:p>
          <a:p>
            <a:pPr>
              <a:buFont typeface="Wingdings" charset="2"/>
              <a:buChar char="u"/>
            </a:pPr>
            <a:endParaRPr lang="en-US" sz="2800" dirty="0"/>
          </a:p>
          <a:p>
            <a:pPr>
              <a:buFont typeface="Wingdings" charset="2"/>
              <a:buChar char="u"/>
            </a:pPr>
            <a:endParaRPr lang="en-US" sz="2800" dirty="0" smtClean="0"/>
          </a:p>
          <a:p>
            <a:pPr>
              <a:buFont typeface="Wingdings" charset="2"/>
              <a:buChar char="u"/>
            </a:pPr>
            <a:endParaRPr lang="en-US" sz="2800" dirty="0"/>
          </a:p>
          <a:p>
            <a:pPr>
              <a:buFont typeface="Wingdings" charset="2"/>
              <a:buChar char="u"/>
            </a:pPr>
            <a:endParaRPr lang="en-US" sz="2800" dirty="0"/>
          </a:p>
        </p:txBody>
      </p:sp>
      <p:sp>
        <p:nvSpPr>
          <p:cNvPr id="3" name="Title 2"/>
          <p:cNvSpPr>
            <a:spLocks noGrp="1"/>
          </p:cNvSpPr>
          <p:nvPr>
            <p:ph type="title"/>
          </p:nvPr>
        </p:nvSpPr>
        <p:spPr/>
        <p:txBody>
          <a:bodyPr/>
          <a:lstStyle/>
          <a:p>
            <a:r>
              <a:rPr lang="en-US" sz="3600" dirty="0" smtClean="0"/>
              <a:t>TABLE OF CONTENTS</a:t>
            </a:r>
            <a:endParaRPr lang="en-US" sz="3600" dirty="0"/>
          </a:p>
        </p:txBody>
      </p:sp>
    </p:spTree>
    <p:extLst>
      <p:ext uri="{BB962C8B-B14F-4D97-AF65-F5344CB8AC3E}">
        <p14:creationId xmlns:p14="http://schemas.microsoft.com/office/powerpoint/2010/main" val="14426709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6679"/>
          </a:xfrm>
        </p:spPr>
        <p:txBody>
          <a:bodyPr>
            <a:normAutofit/>
          </a:bodyPr>
          <a:lstStyle/>
          <a:p>
            <a:pPr marL="45720" indent="0" algn="ctr">
              <a:buNone/>
            </a:pPr>
            <a:r>
              <a:rPr lang="en-US" dirty="0" smtClean="0"/>
              <a:t>	</a:t>
            </a:r>
          </a:p>
          <a:p>
            <a:pPr marL="45720" indent="0" algn="ctr">
              <a:buNone/>
            </a:pPr>
            <a:r>
              <a:rPr lang="en-US" sz="2800" dirty="0" smtClean="0"/>
              <a:t>Art therapy is </a:t>
            </a:r>
            <a:r>
              <a:rPr lang="en-US" sz="2800" dirty="0"/>
              <a:t>a growing field and has gained wide acceptance as a </a:t>
            </a:r>
            <a:r>
              <a:rPr lang="en-US" sz="2800" dirty="0" smtClean="0"/>
              <a:t>modality that uses the nonverbal language of art for </a:t>
            </a:r>
            <a:r>
              <a:rPr lang="en-US" sz="3200" dirty="0" smtClean="0">
                <a:solidFill>
                  <a:schemeClr val="accent1"/>
                </a:solidFill>
              </a:rPr>
              <a:t>personal growth</a:t>
            </a:r>
            <a:r>
              <a:rPr lang="en-US" sz="2800" dirty="0" smtClean="0"/>
              <a:t>, </a:t>
            </a:r>
            <a:r>
              <a:rPr lang="en-US" sz="3200" dirty="0" smtClean="0">
                <a:solidFill>
                  <a:srgbClr val="C66951"/>
                </a:solidFill>
              </a:rPr>
              <a:t>insight</a:t>
            </a:r>
            <a:r>
              <a:rPr lang="en-US" sz="2800" dirty="0" smtClean="0"/>
              <a:t> and </a:t>
            </a:r>
            <a:r>
              <a:rPr lang="en-US" sz="3200" dirty="0" smtClean="0">
                <a:solidFill>
                  <a:srgbClr val="C66951"/>
                </a:solidFill>
              </a:rPr>
              <a:t>transformation</a:t>
            </a:r>
            <a:r>
              <a:rPr lang="en-US" sz="2800" dirty="0" smtClean="0"/>
              <a:t>. </a:t>
            </a:r>
            <a:r>
              <a:rPr lang="en-US" dirty="0" smtClean="0"/>
              <a:t>(Malchiodi,2007) </a:t>
            </a:r>
            <a:r>
              <a:rPr lang="en-US" sz="2800" dirty="0" smtClean="0"/>
              <a:t>Art </a:t>
            </a:r>
            <a:r>
              <a:rPr lang="en-US" sz="2800" dirty="0"/>
              <a:t>therap</a:t>
            </a:r>
            <a:r>
              <a:rPr lang="en-US" sz="2800" dirty="0">
                <a:solidFill>
                  <a:srgbClr val="534949"/>
                </a:solidFill>
              </a:rPr>
              <a:t>y</a:t>
            </a:r>
            <a:r>
              <a:rPr lang="en-US" sz="2800" dirty="0">
                <a:solidFill>
                  <a:srgbClr val="C66951"/>
                </a:solidFill>
              </a:rPr>
              <a:t> </a:t>
            </a:r>
            <a:r>
              <a:rPr lang="en-US" sz="2800" dirty="0"/>
              <a:t>has been used as a medium to assist students with special </a:t>
            </a:r>
            <a:r>
              <a:rPr lang="en-US" sz="2800" dirty="0" smtClean="0"/>
              <a:t>needs, physical and mental disabilities and students with behavioral problems such as ADHD and ODD. </a:t>
            </a:r>
          </a:p>
          <a:p>
            <a:pPr marL="45720" indent="0" algn="ctr">
              <a:buNone/>
            </a:pPr>
            <a:endParaRPr lang="en-US" dirty="0" smtClean="0"/>
          </a:p>
        </p:txBody>
      </p:sp>
      <p:sp>
        <p:nvSpPr>
          <p:cNvPr id="3" name="Title 2"/>
          <p:cNvSpPr>
            <a:spLocks noGrp="1"/>
          </p:cNvSpPr>
          <p:nvPr>
            <p:ph type="title"/>
          </p:nvPr>
        </p:nvSpPr>
        <p:spPr/>
        <p:txBody>
          <a:bodyPr/>
          <a:lstStyle/>
          <a:p>
            <a:r>
              <a:rPr lang="en-US" sz="3600" dirty="0" smtClean="0"/>
              <a:t>introduction</a:t>
            </a:r>
            <a:endParaRPr lang="en-US" sz="3600" dirty="0"/>
          </a:p>
        </p:txBody>
      </p:sp>
    </p:spTree>
    <p:extLst>
      <p:ext uri="{BB962C8B-B14F-4D97-AF65-F5344CB8AC3E}">
        <p14:creationId xmlns:p14="http://schemas.microsoft.com/office/powerpoint/2010/main" val="1175646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a:t>A</a:t>
            </a:r>
            <a:r>
              <a:rPr lang="en-US" dirty="0" smtClean="0"/>
              <a:t>rt </a:t>
            </a:r>
            <a:r>
              <a:rPr lang="en-US" dirty="0"/>
              <a:t>therapy uses the creative process to help </a:t>
            </a:r>
            <a:r>
              <a:rPr lang="en-US" dirty="0" smtClean="0"/>
              <a:t>individuals:</a:t>
            </a:r>
          </a:p>
          <a:p>
            <a:pPr marL="45720" indent="0">
              <a:buNone/>
            </a:pPr>
            <a:endParaRPr lang="en-US" dirty="0" smtClean="0"/>
          </a:p>
          <a:p>
            <a:pPr>
              <a:buFont typeface="Wingdings" charset="2"/>
              <a:buChar char="u"/>
            </a:pPr>
            <a:r>
              <a:rPr lang="en-US" dirty="0" smtClean="0"/>
              <a:t> resolve </a:t>
            </a:r>
            <a:r>
              <a:rPr lang="en-US" dirty="0"/>
              <a:t>conflicts and </a:t>
            </a:r>
            <a:r>
              <a:rPr lang="en-US" dirty="0" smtClean="0"/>
              <a:t>problems</a:t>
            </a:r>
          </a:p>
          <a:p>
            <a:pPr>
              <a:buFont typeface="Wingdings" charset="2"/>
              <a:buChar char="u"/>
            </a:pPr>
            <a:endParaRPr lang="en-US" dirty="0" smtClean="0"/>
          </a:p>
          <a:p>
            <a:pPr>
              <a:buFont typeface="Wingdings" charset="2"/>
              <a:buChar char="u"/>
            </a:pPr>
            <a:r>
              <a:rPr lang="en-US" dirty="0" smtClean="0"/>
              <a:t> </a:t>
            </a:r>
            <a:r>
              <a:rPr lang="en-US" dirty="0"/>
              <a:t>develop </a:t>
            </a:r>
            <a:r>
              <a:rPr lang="en-US" dirty="0" smtClean="0"/>
              <a:t>sense of self (</a:t>
            </a:r>
            <a:r>
              <a:rPr lang="en-US" dirty="0" err="1" smtClean="0"/>
              <a:t>Nisenson</a:t>
            </a:r>
            <a:r>
              <a:rPr lang="en-US" dirty="0" smtClean="0"/>
              <a:t>, 2008)</a:t>
            </a:r>
          </a:p>
          <a:p>
            <a:pPr>
              <a:buFont typeface="Wingdings" charset="2"/>
              <a:buChar char="u"/>
            </a:pPr>
            <a:endParaRPr lang="en-US" dirty="0" smtClean="0"/>
          </a:p>
          <a:p>
            <a:pPr>
              <a:buFont typeface="Wingdings" charset="2"/>
              <a:buChar char="u"/>
            </a:pPr>
            <a:r>
              <a:rPr lang="en-US" dirty="0" smtClean="0"/>
              <a:t> </a:t>
            </a:r>
            <a:r>
              <a:rPr lang="en-US" dirty="0"/>
              <a:t>manage </a:t>
            </a:r>
            <a:r>
              <a:rPr lang="en-US" dirty="0" smtClean="0"/>
              <a:t>behavior</a:t>
            </a:r>
          </a:p>
          <a:p>
            <a:pPr>
              <a:buFont typeface="Wingdings" charset="2"/>
              <a:buChar char="u"/>
            </a:pPr>
            <a:endParaRPr lang="en-US" dirty="0" smtClean="0"/>
          </a:p>
          <a:p>
            <a:pPr>
              <a:buFont typeface="Wingdings" charset="2"/>
              <a:buChar char="u"/>
            </a:pPr>
            <a:r>
              <a:rPr lang="en-US" dirty="0" smtClean="0"/>
              <a:t> create </a:t>
            </a:r>
            <a:r>
              <a:rPr lang="en-US" smtClean="0"/>
              <a:t>new patterns </a:t>
            </a:r>
            <a:r>
              <a:rPr lang="en-US" dirty="0" smtClean="0"/>
              <a:t>of learning (</a:t>
            </a:r>
            <a:r>
              <a:rPr lang="en-US" dirty="0" err="1" smtClean="0"/>
              <a:t>Nisenson</a:t>
            </a:r>
            <a:r>
              <a:rPr lang="en-US" dirty="0" smtClean="0"/>
              <a:t>, 2008)</a:t>
            </a:r>
          </a:p>
          <a:p>
            <a:pPr>
              <a:buFont typeface="Wingdings" charset="2"/>
              <a:buChar char="u"/>
            </a:pPr>
            <a:endParaRPr lang="en-US" dirty="0" smtClean="0"/>
          </a:p>
          <a:p>
            <a:pPr>
              <a:buFont typeface="Wingdings" charset="2"/>
              <a:buChar char="u"/>
            </a:pPr>
            <a:r>
              <a:rPr lang="en-US" dirty="0" smtClean="0"/>
              <a:t> increase </a:t>
            </a:r>
            <a:r>
              <a:rPr lang="en-US" dirty="0"/>
              <a:t>self-esteem and awareness </a:t>
            </a:r>
            <a:endParaRPr lang="en-US" dirty="0" smtClean="0"/>
          </a:p>
          <a:p>
            <a:pPr marL="45720" indent="0">
              <a:buNone/>
            </a:pPr>
            <a:endParaRPr lang="en-US" dirty="0"/>
          </a:p>
          <a:p>
            <a:endParaRPr lang="en-US" dirty="0"/>
          </a:p>
        </p:txBody>
      </p:sp>
      <p:sp>
        <p:nvSpPr>
          <p:cNvPr id="3" name="Title 2"/>
          <p:cNvSpPr>
            <a:spLocks noGrp="1"/>
          </p:cNvSpPr>
          <p:nvPr>
            <p:ph type="title"/>
          </p:nvPr>
        </p:nvSpPr>
        <p:spPr/>
        <p:txBody>
          <a:bodyPr/>
          <a:lstStyle/>
          <a:p>
            <a:r>
              <a:rPr lang="en-US" dirty="0"/>
              <a:t>WHY ART THERAPY</a:t>
            </a:r>
            <a:r>
              <a:rPr lang="en-US" dirty="0" smtClean="0"/>
              <a:t>?</a:t>
            </a:r>
            <a:endParaRPr lang="en-US" dirty="0"/>
          </a:p>
        </p:txBody>
      </p:sp>
    </p:spTree>
    <p:extLst>
      <p:ext uri="{BB962C8B-B14F-4D97-AF65-F5344CB8AC3E}">
        <p14:creationId xmlns:p14="http://schemas.microsoft.com/office/powerpoint/2010/main" val="41559246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charset="2"/>
              <a:buChar char="u"/>
            </a:pPr>
            <a:r>
              <a:rPr lang="en-US" dirty="0" smtClean="0"/>
              <a:t>PRO:</a:t>
            </a:r>
            <a:r>
              <a:rPr lang="en-US" sz="1800" dirty="0" smtClean="0"/>
              <a:t> </a:t>
            </a:r>
            <a:r>
              <a:rPr lang="en-US" u="sng" dirty="0"/>
              <a:t>Art Therapy for Children: How it Leads to Change </a:t>
            </a:r>
            <a:r>
              <a:rPr lang="en-US" dirty="0"/>
              <a:t>by Diane </a:t>
            </a:r>
            <a:r>
              <a:rPr lang="en-US" dirty="0" smtClean="0"/>
              <a:t>Waller</a:t>
            </a:r>
            <a:r>
              <a:rPr lang="en-US" dirty="0"/>
              <a:t> </a:t>
            </a:r>
            <a:r>
              <a:rPr lang="en-US" dirty="0" smtClean="0"/>
              <a:t>discusses </a:t>
            </a:r>
            <a:r>
              <a:rPr lang="en-US" dirty="0"/>
              <a:t>how </a:t>
            </a:r>
            <a:r>
              <a:rPr lang="en-US" dirty="0" smtClean="0"/>
              <a:t>positive change </a:t>
            </a:r>
            <a:r>
              <a:rPr lang="en-US" dirty="0"/>
              <a:t>occurs as a result of participation in the arts. Waller shares various case studies of putting art therapy into practice with students and enabling them to convey feelings that they cannot put into words. </a:t>
            </a:r>
            <a:endParaRPr lang="en-US" dirty="0" smtClean="0"/>
          </a:p>
          <a:p>
            <a:pPr>
              <a:buFont typeface="Wingdings" charset="2"/>
              <a:buChar char="u"/>
            </a:pPr>
            <a:endParaRPr lang="en-US" dirty="0"/>
          </a:p>
          <a:p>
            <a:pPr>
              <a:buFont typeface="Wingdings" charset="2"/>
              <a:buChar char="u"/>
            </a:pPr>
            <a:r>
              <a:rPr lang="en-US" dirty="0" smtClean="0"/>
              <a:t>CON: </a:t>
            </a:r>
            <a:r>
              <a:rPr lang="en-US" dirty="0"/>
              <a:t>Art Therapy as a field is under constant pressure to become more “evidence-based” in order to prove its benefits. </a:t>
            </a:r>
            <a:r>
              <a:rPr lang="en-US" dirty="0" smtClean="0"/>
              <a:t>The debate lies on the fact that </a:t>
            </a:r>
            <a:r>
              <a:rPr lang="en-US" dirty="0"/>
              <a:t>there are many different definitions to what “evidence” means. Evidence to prove the efficacy of art therapy is lacking and therefore makes it the subject of ridicule. </a:t>
            </a:r>
          </a:p>
          <a:p>
            <a:endParaRPr lang="en-US" dirty="0"/>
          </a:p>
        </p:txBody>
      </p:sp>
      <p:sp>
        <p:nvSpPr>
          <p:cNvPr id="3" name="Title 2"/>
          <p:cNvSpPr>
            <a:spLocks noGrp="1"/>
          </p:cNvSpPr>
          <p:nvPr>
            <p:ph type="title"/>
          </p:nvPr>
        </p:nvSpPr>
        <p:spPr/>
        <p:txBody>
          <a:bodyPr/>
          <a:lstStyle/>
          <a:p>
            <a:r>
              <a:rPr lang="en-US" dirty="0" smtClean="0"/>
              <a:t>Pros &amp; cons</a:t>
            </a:r>
            <a:endParaRPr lang="en-US" dirty="0"/>
          </a:p>
        </p:txBody>
      </p:sp>
    </p:spTree>
    <p:extLst>
      <p:ext uri="{BB962C8B-B14F-4D97-AF65-F5344CB8AC3E}">
        <p14:creationId xmlns:p14="http://schemas.microsoft.com/office/powerpoint/2010/main" val="17997337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932554"/>
          </a:xfrm>
        </p:spPr>
        <p:txBody>
          <a:bodyPr>
            <a:normAutofit/>
          </a:bodyPr>
          <a:lstStyle/>
          <a:p>
            <a:pPr>
              <a:buFont typeface="Wingdings" charset="2"/>
              <a:buChar char="u"/>
            </a:pPr>
            <a:r>
              <a:rPr lang="en-US" dirty="0" smtClean="0"/>
              <a:t>Special education students with behavioral problems have trouble staying focused and on track.</a:t>
            </a:r>
          </a:p>
          <a:p>
            <a:pPr>
              <a:buFont typeface="Wingdings" charset="2"/>
              <a:buChar char="u"/>
            </a:pPr>
            <a:r>
              <a:rPr lang="en-US" dirty="0" smtClean="0"/>
              <a:t>Behavioral management distracts from valuable instruction time.</a:t>
            </a:r>
          </a:p>
          <a:p>
            <a:pPr>
              <a:buFont typeface="Wingdings" charset="2"/>
              <a:buChar char="u"/>
            </a:pPr>
            <a:r>
              <a:rPr lang="en-US" dirty="0" smtClean="0"/>
              <a:t>Some classroom environments do not nurture special education students needs.</a:t>
            </a:r>
          </a:p>
          <a:p>
            <a:pPr>
              <a:buFont typeface="Wingdings" charset="2"/>
              <a:buChar char="u"/>
            </a:pPr>
            <a:r>
              <a:rPr lang="en-US" dirty="0" smtClean="0"/>
              <a:t>Majority of the subjects taught throughout the day tap into logical thinking skills and not enough time is spent on their senses and imagination.</a:t>
            </a:r>
          </a:p>
          <a:p>
            <a:pPr>
              <a:buFont typeface="Wingdings" charset="2"/>
              <a:buChar char="u"/>
            </a:pPr>
            <a:r>
              <a:rPr lang="en-US" dirty="0" smtClean="0"/>
              <a:t>Art serves as a vehicle for developmental learning and can impacts the spirit and emotional response of a child.</a:t>
            </a:r>
          </a:p>
          <a:p>
            <a:pPr>
              <a:buFont typeface="Wingdings" charset="2"/>
              <a:buChar char="u"/>
            </a:pPr>
            <a:r>
              <a:rPr lang="en-US" dirty="0" smtClean="0"/>
              <a:t>Arts instruction is a catalyst for creative expression, social development and can aid in problem solving. </a:t>
            </a:r>
          </a:p>
          <a:p>
            <a:pPr>
              <a:buFont typeface="Wingdings" charset="2"/>
              <a:buChar char="u"/>
            </a:pPr>
            <a:r>
              <a:rPr lang="en-US" dirty="0" smtClean="0"/>
              <a:t>Budget cuts have caused very little to no arts instruction.</a:t>
            </a:r>
          </a:p>
        </p:txBody>
      </p:sp>
      <p:sp>
        <p:nvSpPr>
          <p:cNvPr id="3" name="Title 2"/>
          <p:cNvSpPr>
            <a:spLocks noGrp="1"/>
          </p:cNvSpPr>
          <p:nvPr>
            <p:ph type="title"/>
          </p:nvPr>
        </p:nvSpPr>
        <p:spPr/>
        <p:txBody>
          <a:bodyPr/>
          <a:lstStyle/>
          <a:p>
            <a:r>
              <a:rPr lang="en-US" sz="3600" dirty="0" smtClean="0"/>
              <a:t>Statement of the problem </a:t>
            </a:r>
            <a:endParaRPr lang="en-US" sz="3600" dirty="0"/>
          </a:p>
        </p:txBody>
      </p:sp>
    </p:spTree>
    <p:extLst>
      <p:ext uri="{BB962C8B-B14F-4D97-AF65-F5344CB8AC3E}">
        <p14:creationId xmlns:p14="http://schemas.microsoft.com/office/powerpoint/2010/main" val="29949161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825164"/>
          </a:xfrm>
        </p:spPr>
        <p:txBody>
          <a:bodyPr>
            <a:normAutofit lnSpcReduction="10000"/>
          </a:bodyPr>
          <a:lstStyle/>
          <a:p>
            <a:pPr>
              <a:buFont typeface="Wingdings" charset="2"/>
              <a:buChar char="u"/>
            </a:pPr>
            <a:r>
              <a:rPr lang="en-US" sz="1600" dirty="0"/>
              <a:t>Art therapy practices facilitate in connecting children’s expression of emotion as well as serve as a vehicle for non-verbal communication and a way to promote interaction between children.( </a:t>
            </a:r>
            <a:r>
              <a:rPr lang="en-US" sz="1600" dirty="0" err="1"/>
              <a:t>Adu-Agyem</a:t>
            </a:r>
            <a:r>
              <a:rPr lang="en-US" sz="1600" dirty="0"/>
              <a:t>, 2009) </a:t>
            </a:r>
          </a:p>
          <a:p>
            <a:pPr>
              <a:buFont typeface="Wingdings" charset="2"/>
              <a:buChar char="u"/>
            </a:pPr>
            <a:r>
              <a:rPr lang="en-US" sz="1600" dirty="0"/>
              <a:t>Art therapy is intended to create an environment that promotes the developmental stages that were perhaps missed upon special education students. </a:t>
            </a:r>
            <a:r>
              <a:rPr lang="en-US" sz="1600" dirty="0" err="1"/>
              <a:t>Nisenson</a:t>
            </a:r>
            <a:r>
              <a:rPr lang="en-US" sz="1600" dirty="0"/>
              <a:t> believes that art and music therapy are a mirror into the personality that is portrayed through colors, textures, shapes, melody and rhythm. (</a:t>
            </a:r>
            <a:r>
              <a:rPr lang="en-US" sz="1600" dirty="0" err="1"/>
              <a:t>Nisenson</a:t>
            </a:r>
            <a:r>
              <a:rPr lang="en-US" sz="1600" dirty="0"/>
              <a:t>, 2008</a:t>
            </a:r>
            <a:r>
              <a:rPr lang="en-US" sz="1600" dirty="0" smtClean="0"/>
              <a:t>)</a:t>
            </a:r>
          </a:p>
          <a:p>
            <a:pPr>
              <a:buFont typeface="Wingdings" charset="2"/>
              <a:buChar char="u"/>
            </a:pPr>
            <a:r>
              <a:rPr lang="en-US" sz="1600" dirty="0"/>
              <a:t>Children whose emotional health is strained can benefit from art therapy through the intervention of play work and creative arts. Frost believes that children strive to express themselves through play and art even under the most brutal circumstances. (Frost, 2005</a:t>
            </a:r>
            <a:r>
              <a:rPr lang="en-US" sz="1600" dirty="0" smtClean="0"/>
              <a:t>)</a:t>
            </a:r>
          </a:p>
          <a:p>
            <a:pPr>
              <a:buFont typeface="Wingdings" charset="2"/>
              <a:buChar char="u"/>
            </a:pPr>
            <a:r>
              <a:rPr lang="en-US" sz="1600" dirty="0"/>
              <a:t>Henley states that behavioral problems were effectively </a:t>
            </a:r>
            <a:r>
              <a:rPr lang="en-US" sz="1600" dirty="0" smtClean="0"/>
              <a:t>addressed </a:t>
            </a:r>
            <a:r>
              <a:rPr lang="en-US" sz="1600" dirty="0"/>
              <a:t>when the child was encouraged to draw a picture about a faulty behavior incident. When addressing a topic through drawing or painting, the children’s defenses, such as resistance or </a:t>
            </a:r>
            <a:r>
              <a:rPr lang="en-US" sz="1600" dirty="0" err="1"/>
              <a:t>oppositionality</a:t>
            </a:r>
            <a:r>
              <a:rPr lang="en-US" sz="1600" dirty="0"/>
              <a:t>, often escape the mind’s censor. When drawing a picture about the behavior, the problem can be objectively examined and an alternate perspective can be made concrete. (Henley, 1998)</a:t>
            </a:r>
          </a:p>
          <a:p>
            <a:pPr>
              <a:buFont typeface="Wingdings" charset="2"/>
              <a:buChar char="u"/>
            </a:pPr>
            <a:endParaRPr lang="en-US" sz="1600" dirty="0"/>
          </a:p>
          <a:p>
            <a:pPr>
              <a:buFont typeface="Wingdings" charset="2"/>
              <a:buChar char="u"/>
            </a:pPr>
            <a:endParaRPr lang="en-US" sz="1600" dirty="0" smtClean="0"/>
          </a:p>
          <a:p>
            <a:pPr marL="45720" indent="0">
              <a:buNone/>
            </a:pPr>
            <a:endParaRPr lang="en-US" sz="1600" dirty="0" smtClean="0"/>
          </a:p>
          <a:p>
            <a:endParaRPr lang="en-US" sz="1600" dirty="0" smtClean="0"/>
          </a:p>
          <a:p>
            <a:endParaRPr lang="en-US" sz="1600" dirty="0"/>
          </a:p>
          <a:p>
            <a:endParaRPr lang="en-US" dirty="0"/>
          </a:p>
        </p:txBody>
      </p:sp>
      <p:sp>
        <p:nvSpPr>
          <p:cNvPr id="3" name="Title 2"/>
          <p:cNvSpPr>
            <a:spLocks noGrp="1"/>
          </p:cNvSpPr>
          <p:nvPr>
            <p:ph type="title"/>
          </p:nvPr>
        </p:nvSpPr>
        <p:spPr/>
        <p:txBody>
          <a:bodyPr/>
          <a:lstStyle/>
          <a:p>
            <a:r>
              <a:rPr lang="en-US" sz="3600" dirty="0" smtClean="0"/>
              <a:t>Review of related literature</a:t>
            </a:r>
            <a:endParaRPr lang="en-US" sz="3600" dirty="0"/>
          </a:p>
        </p:txBody>
      </p:sp>
    </p:spTree>
    <p:extLst>
      <p:ext uri="{BB962C8B-B14F-4D97-AF65-F5344CB8AC3E}">
        <p14:creationId xmlns:p14="http://schemas.microsoft.com/office/powerpoint/2010/main" val="24563939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Font typeface="Wingdings" charset="2"/>
              <a:buChar char="u"/>
            </a:pPr>
            <a:r>
              <a:rPr lang="en-US" dirty="0"/>
              <a:t> </a:t>
            </a:r>
            <a:r>
              <a:rPr lang="en-US" dirty="0" smtClean="0"/>
              <a:t>According </a:t>
            </a:r>
            <a:r>
              <a:rPr lang="en-US" dirty="0"/>
              <a:t>to </a:t>
            </a:r>
            <a:r>
              <a:rPr lang="en-US" dirty="0" err="1"/>
              <a:t>Furniss</a:t>
            </a:r>
            <a:r>
              <a:rPr lang="en-US" dirty="0"/>
              <a:t> (2008) it is critical for all students, including those who are atypically developing such as those with autism, to have access to an art experience at school. </a:t>
            </a:r>
            <a:r>
              <a:rPr lang="en-US" dirty="0" smtClean="0"/>
              <a:t>In addition to teaching art, art-making for children with disabilities may also be an opportunity to teach other subjects. </a:t>
            </a:r>
          </a:p>
          <a:p>
            <a:pPr>
              <a:buFont typeface="Wingdings" charset="2"/>
              <a:buChar char="u"/>
            </a:pPr>
            <a:endParaRPr lang="en-US" dirty="0"/>
          </a:p>
          <a:p>
            <a:pPr>
              <a:buFont typeface="Wingdings" charset="2"/>
              <a:buChar char="u"/>
            </a:pPr>
            <a:r>
              <a:rPr lang="en-US" dirty="0" smtClean="0"/>
              <a:t> Art therapy as a component to social skills training may increase the willingness of children to participate because art is an activity that they find acceptable. (</a:t>
            </a:r>
            <a:r>
              <a:rPr lang="en-US" dirty="0" err="1" smtClean="0"/>
              <a:t>Epp</a:t>
            </a:r>
            <a:r>
              <a:rPr lang="en-US" dirty="0" smtClean="0"/>
              <a:t>, 2008)</a:t>
            </a:r>
          </a:p>
          <a:p>
            <a:pPr>
              <a:buFont typeface="Wingdings" charset="2"/>
              <a:buChar char="u"/>
            </a:pPr>
            <a:endParaRPr lang="en-US" dirty="0" smtClean="0"/>
          </a:p>
          <a:p>
            <a:pPr>
              <a:buFont typeface="Wingdings" charset="2"/>
              <a:buChar char="u"/>
            </a:pPr>
            <a:r>
              <a:rPr lang="en-US" dirty="0" smtClean="0"/>
              <a:t> Art therapy allows children to solve problems visually and offers a non-threatening way to deal with rejection</a:t>
            </a:r>
            <a:r>
              <a:rPr lang="en-US" dirty="0"/>
              <a:t>. (</a:t>
            </a:r>
            <a:r>
              <a:rPr lang="en-US" dirty="0" err="1"/>
              <a:t>Freilich</a:t>
            </a:r>
            <a:r>
              <a:rPr lang="en-US" dirty="0"/>
              <a:t>, R., &amp; </a:t>
            </a:r>
            <a:r>
              <a:rPr lang="en-US" dirty="0" err="1"/>
              <a:t>Shectman</a:t>
            </a:r>
            <a:r>
              <a:rPr lang="en-US" dirty="0"/>
              <a:t>, Z</a:t>
            </a:r>
            <a:r>
              <a:rPr lang="en-US" dirty="0" smtClean="0"/>
              <a:t>., 2010)</a:t>
            </a:r>
            <a:endParaRPr lang="en-US" dirty="0"/>
          </a:p>
        </p:txBody>
      </p:sp>
      <p:sp>
        <p:nvSpPr>
          <p:cNvPr id="3" name="Title 2"/>
          <p:cNvSpPr>
            <a:spLocks noGrp="1"/>
          </p:cNvSpPr>
          <p:nvPr>
            <p:ph type="title"/>
          </p:nvPr>
        </p:nvSpPr>
        <p:spPr/>
        <p:txBody>
          <a:bodyPr/>
          <a:lstStyle/>
          <a:p>
            <a:r>
              <a:rPr lang="en-US" dirty="0" smtClean="0"/>
              <a:t>Review of related literature (cont’d)</a:t>
            </a:r>
            <a:endParaRPr lang="en-US" dirty="0"/>
          </a:p>
        </p:txBody>
      </p:sp>
    </p:spTree>
    <p:extLst>
      <p:ext uri="{BB962C8B-B14F-4D97-AF65-F5344CB8AC3E}">
        <p14:creationId xmlns:p14="http://schemas.microsoft.com/office/powerpoint/2010/main" val="29626935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127_art-therapy-combo.jpg"/>
          <p:cNvPicPr>
            <a:picLocks noGrp="1" noChangeAspect="1"/>
          </p:cNvPicPr>
          <p:nvPr>
            <p:ph idx="1"/>
          </p:nvPr>
        </p:nvPicPr>
        <p:blipFill>
          <a:blip r:embed="rId2">
            <a:extLst>
              <a:ext uri="{28A0092B-C50C-407E-A947-70E740481C1C}">
                <a14:useLocalDpi xmlns:a14="http://schemas.microsoft.com/office/drawing/2010/main" val="0"/>
              </a:ext>
            </a:extLst>
          </a:blip>
          <a:srcRect t="16684" b="16684"/>
          <a:stretch>
            <a:fillRect/>
          </a:stretch>
        </p:blipFill>
        <p:spPr>
          <a:xfrm>
            <a:off x="2936385" y="1936749"/>
            <a:ext cx="3099494" cy="1760853"/>
          </a:xfrm>
        </p:spPr>
      </p:pic>
      <p:sp>
        <p:nvSpPr>
          <p:cNvPr id="3" name="Title 2"/>
          <p:cNvSpPr>
            <a:spLocks noGrp="1"/>
          </p:cNvSpPr>
          <p:nvPr>
            <p:ph type="title"/>
          </p:nvPr>
        </p:nvSpPr>
        <p:spPr/>
        <p:txBody>
          <a:bodyPr/>
          <a:lstStyle/>
          <a:p>
            <a:r>
              <a:rPr lang="en-US" dirty="0" smtClean="0"/>
              <a:t>Current instructional strategies</a:t>
            </a:r>
            <a:endParaRPr lang="en-US" dirty="0"/>
          </a:p>
        </p:txBody>
      </p:sp>
      <p:sp>
        <p:nvSpPr>
          <p:cNvPr id="8" name="TextBox 7"/>
          <p:cNvSpPr txBox="1"/>
          <p:nvPr/>
        </p:nvSpPr>
        <p:spPr>
          <a:xfrm>
            <a:off x="381000" y="3930762"/>
            <a:ext cx="3954929" cy="1692771"/>
          </a:xfrm>
          <a:prstGeom prst="rect">
            <a:avLst/>
          </a:prstGeom>
          <a:noFill/>
        </p:spPr>
        <p:txBody>
          <a:bodyPr wrap="none" rtlCol="0">
            <a:spAutoFit/>
          </a:bodyPr>
          <a:lstStyle/>
          <a:p>
            <a:pPr marL="342900" indent="-342900">
              <a:buFont typeface="Wingdings" charset="2"/>
              <a:buChar char="u"/>
            </a:pPr>
            <a:r>
              <a:rPr lang="en-US" sz="2000" dirty="0" smtClean="0">
                <a:solidFill>
                  <a:schemeClr val="accent1"/>
                </a:solidFill>
              </a:rPr>
              <a:t> </a:t>
            </a:r>
            <a:r>
              <a:rPr lang="en-US" sz="2400" dirty="0" smtClean="0">
                <a:solidFill>
                  <a:schemeClr val="tx2"/>
                </a:solidFill>
              </a:rPr>
              <a:t>Self-</a:t>
            </a:r>
            <a:r>
              <a:rPr lang="en-US" sz="2400" dirty="0">
                <a:solidFill>
                  <a:schemeClr val="tx2"/>
                </a:solidFill>
              </a:rPr>
              <a:t>s</a:t>
            </a:r>
            <a:r>
              <a:rPr lang="en-US" sz="2400" dirty="0" smtClean="0">
                <a:solidFill>
                  <a:schemeClr val="tx2"/>
                </a:solidFill>
              </a:rPr>
              <a:t>oothing image </a:t>
            </a:r>
            <a:r>
              <a:rPr lang="en-US" sz="2400" dirty="0">
                <a:solidFill>
                  <a:schemeClr val="tx2"/>
                </a:solidFill>
              </a:rPr>
              <a:t>b</a:t>
            </a:r>
            <a:r>
              <a:rPr lang="en-US" sz="2400" dirty="0" smtClean="0">
                <a:solidFill>
                  <a:schemeClr val="tx2"/>
                </a:solidFill>
              </a:rPr>
              <a:t>ook</a:t>
            </a:r>
          </a:p>
          <a:p>
            <a:pPr marL="342900" indent="-342900">
              <a:buFont typeface="Wingdings" charset="2"/>
              <a:buChar char="u"/>
            </a:pPr>
            <a:endParaRPr lang="en-US" sz="2000" dirty="0" smtClean="0">
              <a:solidFill>
                <a:schemeClr val="tx2"/>
              </a:solidFill>
            </a:endParaRPr>
          </a:p>
          <a:p>
            <a:pPr marL="342900" indent="-342900">
              <a:buFont typeface="Wingdings" charset="2"/>
              <a:buChar char="u"/>
            </a:pPr>
            <a:endParaRPr lang="en-US" sz="2000" dirty="0">
              <a:solidFill>
                <a:schemeClr val="tx2"/>
              </a:solidFill>
            </a:endParaRPr>
          </a:p>
          <a:p>
            <a:endParaRPr lang="en-US" sz="2000" dirty="0" smtClean="0">
              <a:solidFill>
                <a:schemeClr val="tx2"/>
              </a:solidFill>
            </a:endParaRPr>
          </a:p>
          <a:p>
            <a:r>
              <a:rPr lang="en-US" sz="2000" dirty="0" smtClean="0">
                <a:solidFill>
                  <a:schemeClr val="tx2"/>
                </a:solidFill>
              </a:rPr>
              <a:t> </a:t>
            </a:r>
            <a:endParaRPr lang="en-US" sz="2000" dirty="0">
              <a:solidFill>
                <a:srgbClr val="C66951"/>
              </a:solidFill>
            </a:endParaRPr>
          </a:p>
        </p:txBody>
      </p:sp>
      <p:sp>
        <p:nvSpPr>
          <p:cNvPr id="15" name="TextBox 14"/>
          <p:cNvSpPr txBox="1"/>
          <p:nvPr/>
        </p:nvSpPr>
        <p:spPr>
          <a:xfrm>
            <a:off x="425823" y="4761759"/>
            <a:ext cx="2326278" cy="738664"/>
          </a:xfrm>
          <a:prstGeom prst="rect">
            <a:avLst/>
          </a:prstGeom>
          <a:noFill/>
        </p:spPr>
        <p:txBody>
          <a:bodyPr wrap="none" rtlCol="0">
            <a:spAutoFit/>
          </a:bodyPr>
          <a:lstStyle/>
          <a:p>
            <a:pPr marL="285750" indent="-285750">
              <a:buFont typeface="Wingdings" charset="2"/>
              <a:buChar char="u"/>
            </a:pPr>
            <a:r>
              <a:rPr lang="en-US" dirty="0">
                <a:solidFill>
                  <a:schemeClr val="accent1"/>
                </a:solidFill>
              </a:rPr>
              <a:t> </a:t>
            </a:r>
            <a:r>
              <a:rPr lang="en-US" sz="2400" dirty="0" smtClean="0">
                <a:solidFill>
                  <a:schemeClr val="tx2"/>
                </a:solidFill>
              </a:rPr>
              <a:t>Group collage </a:t>
            </a:r>
            <a:endParaRPr lang="en-US" sz="2400" dirty="0">
              <a:solidFill>
                <a:schemeClr val="tx2"/>
              </a:solidFill>
            </a:endParaRPr>
          </a:p>
          <a:p>
            <a:endParaRPr lang="en-US" dirty="0"/>
          </a:p>
        </p:txBody>
      </p:sp>
      <p:sp>
        <p:nvSpPr>
          <p:cNvPr id="16" name="TextBox 15"/>
          <p:cNvSpPr txBox="1"/>
          <p:nvPr/>
        </p:nvSpPr>
        <p:spPr>
          <a:xfrm>
            <a:off x="4961219" y="3930762"/>
            <a:ext cx="3801041" cy="830997"/>
          </a:xfrm>
          <a:prstGeom prst="rect">
            <a:avLst/>
          </a:prstGeom>
          <a:noFill/>
        </p:spPr>
        <p:txBody>
          <a:bodyPr wrap="none" rtlCol="0">
            <a:spAutoFit/>
          </a:bodyPr>
          <a:lstStyle/>
          <a:p>
            <a:pPr marL="285750" indent="-285750">
              <a:buFont typeface="Wingdings" charset="2"/>
              <a:buChar char="u"/>
            </a:pPr>
            <a:r>
              <a:rPr lang="en-US" dirty="0">
                <a:solidFill>
                  <a:schemeClr val="accent1"/>
                </a:solidFill>
              </a:rPr>
              <a:t> </a:t>
            </a:r>
            <a:r>
              <a:rPr lang="en-US" sz="2400" dirty="0">
                <a:solidFill>
                  <a:schemeClr val="tx2"/>
                </a:solidFill>
              </a:rPr>
              <a:t>Non-verbal team art task</a:t>
            </a:r>
          </a:p>
          <a:p>
            <a:endParaRPr lang="en-US" sz="2400" dirty="0"/>
          </a:p>
        </p:txBody>
      </p:sp>
      <p:sp>
        <p:nvSpPr>
          <p:cNvPr id="17" name="TextBox 16"/>
          <p:cNvSpPr txBox="1"/>
          <p:nvPr/>
        </p:nvSpPr>
        <p:spPr>
          <a:xfrm>
            <a:off x="4961219" y="4742342"/>
            <a:ext cx="3403496" cy="738664"/>
          </a:xfrm>
          <a:prstGeom prst="rect">
            <a:avLst/>
          </a:prstGeom>
          <a:noFill/>
        </p:spPr>
        <p:txBody>
          <a:bodyPr wrap="none" rtlCol="0">
            <a:spAutoFit/>
          </a:bodyPr>
          <a:lstStyle/>
          <a:p>
            <a:pPr marL="285750" indent="-285750">
              <a:buFont typeface="Wingdings" charset="2"/>
              <a:buChar char="u"/>
            </a:pPr>
            <a:r>
              <a:rPr lang="en-US" dirty="0">
                <a:solidFill>
                  <a:schemeClr val="accent1"/>
                </a:solidFill>
              </a:rPr>
              <a:t> </a:t>
            </a:r>
            <a:r>
              <a:rPr lang="en-US" sz="2400" dirty="0">
                <a:solidFill>
                  <a:schemeClr val="tx2"/>
                </a:solidFill>
              </a:rPr>
              <a:t>Spontaneous painting</a:t>
            </a:r>
          </a:p>
          <a:p>
            <a:endParaRPr lang="en-US" dirty="0"/>
          </a:p>
        </p:txBody>
      </p:sp>
      <p:sp>
        <p:nvSpPr>
          <p:cNvPr id="18" name="TextBox 17"/>
          <p:cNvSpPr txBox="1"/>
          <p:nvPr/>
        </p:nvSpPr>
        <p:spPr>
          <a:xfrm>
            <a:off x="425823" y="5614242"/>
            <a:ext cx="2582758" cy="461665"/>
          </a:xfrm>
          <a:prstGeom prst="rect">
            <a:avLst/>
          </a:prstGeom>
          <a:noFill/>
        </p:spPr>
        <p:txBody>
          <a:bodyPr wrap="none" rtlCol="0">
            <a:spAutoFit/>
          </a:bodyPr>
          <a:lstStyle/>
          <a:p>
            <a:pPr marL="285750" indent="-285750">
              <a:buFont typeface="Wingdings" charset="2"/>
              <a:buChar char="u"/>
            </a:pPr>
            <a:r>
              <a:rPr lang="en-US" dirty="0">
                <a:solidFill>
                  <a:schemeClr val="accent1"/>
                </a:solidFill>
              </a:rPr>
              <a:t> </a:t>
            </a:r>
            <a:r>
              <a:rPr lang="en-US" sz="2400" dirty="0" smtClean="0">
                <a:solidFill>
                  <a:schemeClr val="tx2"/>
                </a:solidFill>
              </a:rPr>
              <a:t>Feelings journal</a:t>
            </a:r>
            <a:endParaRPr lang="en-US" dirty="0"/>
          </a:p>
        </p:txBody>
      </p:sp>
      <p:sp>
        <p:nvSpPr>
          <p:cNvPr id="20" name="TextBox 19"/>
          <p:cNvSpPr txBox="1"/>
          <p:nvPr/>
        </p:nvSpPr>
        <p:spPr>
          <a:xfrm>
            <a:off x="4961219" y="5614242"/>
            <a:ext cx="3634328" cy="830997"/>
          </a:xfrm>
          <a:prstGeom prst="rect">
            <a:avLst/>
          </a:prstGeom>
          <a:noFill/>
        </p:spPr>
        <p:txBody>
          <a:bodyPr wrap="none" rtlCol="0">
            <a:spAutoFit/>
          </a:bodyPr>
          <a:lstStyle/>
          <a:p>
            <a:pPr marL="285750" indent="-285750">
              <a:buFont typeface="Wingdings" charset="2"/>
              <a:buChar char="u"/>
            </a:pPr>
            <a:r>
              <a:rPr lang="en-US" dirty="0">
                <a:solidFill>
                  <a:schemeClr val="accent1"/>
                </a:solidFill>
              </a:rPr>
              <a:t> </a:t>
            </a:r>
            <a:r>
              <a:rPr lang="en-US" sz="2400" dirty="0" smtClean="0">
                <a:solidFill>
                  <a:schemeClr val="tx2"/>
                </a:solidFill>
              </a:rPr>
              <a:t>Integrative arts therapy</a:t>
            </a:r>
            <a:endParaRPr lang="en-US" sz="2400" dirty="0">
              <a:solidFill>
                <a:schemeClr val="tx2"/>
              </a:solidFill>
            </a:endParaRPr>
          </a:p>
          <a:p>
            <a:endParaRPr lang="en-US" sz="2400" dirty="0"/>
          </a:p>
        </p:txBody>
      </p:sp>
    </p:spTree>
    <p:extLst>
      <p:ext uri="{BB962C8B-B14F-4D97-AF65-F5344CB8AC3E}">
        <p14:creationId xmlns:p14="http://schemas.microsoft.com/office/powerpoint/2010/main" val="21991914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13747</TotalTime>
  <Words>690</Words>
  <Application>Microsoft Macintosh PowerPoint</Application>
  <PresentationFormat>On-screen Show (4:3)</PresentationFormat>
  <Paragraphs>97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Grid</vt:lpstr>
      <vt:lpstr>An art therapy approach to behavior modification</vt:lpstr>
      <vt:lpstr>TABLE OF CONTENTS</vt:lpstr>
      <vt:lpstr>introduction</vt:lpstr>
      <vt:lpstr>WHY ART THERAPY?</vt:lpstr>
      <vt:lpstr>Pros &amp; cons</vt:lpstr>
      <vt:lpstr>Statement of the problem </vt:lpstr>
      <vt:lpstr>Review of related literature</vt:lpstr>
      <vt:lpstr>Review of related literature (cont’d)</vt:lpstr>
      <vt:lpstr>Current instructional strategies</vt:lpstr>
      <vt:lpstr>hypothesis</vt:lpstr>
      <vt:lpstr>references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ARTISTIC APPROACH TO BEHAVIOR MANAGEMENT</dc:title>
  <dc:creator>Ashley Morissette</dc:creator>
  <cp:lastModifiedBy>Ashley Morissette</cp:lastModifiedBy>
  <cp:revision>34</cp:revision>
  <cp:lastPrinted>2011-10-17T21:08:59Z</cp:lastPrinted>
  <dcterms:created xsi:type="dcterms:W3CDTF">2011-09-26T19:14:20Z</dcterms:created>
  <dcterms:modified xsi:type="dcterms:W3CDTF">2011-10-19T03:15:51Z</dcterms:modified>
</cp:coreProperties>
</file>